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69" r:id="rId7"/>
    <p:sldId id="270"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62" r:id="rId21"/>
  </p:sldIdLst>
  <p:sldSz cx="18288000" cy="10287000"/>
  <p:notesSz cx="6858000" cy="9144000"/>
  <p:embeddedFontLst>
    <p:embeddedFont>
      <p:font typeface="Public Sans Medium" panose="020B0604020202020204" charset="0"/>
      <p:regular r:id="rId22"/>
    </p:embeddedFont>
    <p:embeddedFont>
      <p:font typeface="Poppins Medium" panose="020B0604020202020204" charset="0"/>
      <p:regular r:id="rId23"/>
    </p:embeddedFont>
    <p:embeddedFont>
      <p:font typeface="Calibri" panose="020F0502020204030204" pitchFamily="34" charset="0"/>
      <p:regular r:id="rId24"/>
      <p:bold r:id="rId25"/>
      <p:italic r:id="rId26"/>
      <p:boldItalic r:id="rId27"/>
    </p:embeddedFont>
    <p:embeddedFont>
      <p:font typeface="Roboto Condensed" panose="020B0604020202020204" charset="0"/>
      <p:regular r:id="rId28"/>
    </p:embeddedFont>
    <p:embeddedFont>
      <p:font typeface="Roboto Condensed Bold" panose="020B0604020202020204" charset="0"/>
      <p:regular r:id="rId29"/>
    </p:embeddedFont>
    <p:embeddedFont>
      <p:font typeface="Public Sans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4.png"/><Relationship Id="rId3" Type="http://schemas.openxmlformats.org/officeDocument/2006/relationships/image" Target="../media/image3.svg"/><Relationship Id="rId7" Type="http://schemas.openxmlformats.org/officeDocument/2006/relationships/image" Target="../media/image11.png"/><Relationship Id="rId12"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10.svg"/><Relationship Id="rId15" Type="http://schemas.openxmlformats.org/officeDocument/2006/relationships/image" Target="../media/image15.jpe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2.png"/><Relationship Id="rId14"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4" name="Group 4"/>
          <p:cNvGrpSpPr/>
          <p:nvPr/>
        </p:nvGrpSpPr>
        <p:grpSpPr>
          <a:xfrm>
            <a:off x="16410739" y="8409739"/>
            <a:ext cx="938630" cy="93863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sp>
        <p:nvSpPr>
          <p:cNvPr id="3" name="Freeform 3"/>
          <p:cNvSpPr/>
          <p:nvPr/>
        </p:nvSpPr>
        <p:spPr>
          <a:xfrm flipH="1">
            <a:off x="5844983" y="-38099"/>
            <a:ext cx="12655463" cy="10287000"/>
          </a:xfrm>
          <a:custGeom>
            <a:avLst/>
            <a:gdLst/>
            <a:ahLst/>
            <a:cxnLst/>
            <a:rect l="l" t="t" r="r" b="b"/>
            <a:pathLst>
              <a:path w="12655463" h="12655463">
                <a:moveTo>
                  <a:pt x="12655464" y="0"/>
                </a:moveTo>
                <a:lnTo>
                  <a:pt x="0" y="0"/>
                </a:lnTo>
                <a:lnTo>
                  <a:pt x="0" y="12655463"/>
                </a:lnTo>
                <a:lnTo>
                  <a:pt x="12655464" y="12655463"/>
                </a:lnTo>
                <a:lnTo>
                  <a:pt x="12655464" y="0"/>
                </a:lnTo>
                <a:close/>
              </a:path>
            </a:pathLst>
          </a:custGeom>
          <a:blipFill>
            <a:blip r:embed="rId2">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16410739" y="7471109"/>
            <a:ext cx="938630" cy="93863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8" name="Group 8"/>
          <p:cNvGrpSpPr/>
          <p:nvPr/>
        </p:nvGrpSpPr>
        <p:grpSpPr>
          <a:xfrm>
            <a:off x="15472109" y="8409739"/>
            <a:ext cx="938630" cy="93863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0" name="Group 10"/>
          <p:cNvGrpSpPr/>
          <p:nvPr/>
        </p:nvGrpSpPr>
        <p:grpSpPr>
          <a:xfrm>
            <a:off x="17349370" y="9348370"/>
            <a:ext cx="938630" cy="93863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2" name="Group 12"/>
          <p:cNvGrpSpPr/>
          <p:nvPr/>
        </p:nvGrpSpPr>
        <p:grpSpPr>
          <a:xfrm>
            <a:off x="17349370" y="8409739"/>
            <a:ext cx="938630" cy="938630"/>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4" name="Group 14"/>
          <p:cNvGrpSpPr/>
          <p:nvPr/>
        </p:nvGrpSpPr>
        <p:grpSpPr>
          <a:xfrm>
            <a:off x="16410739" y="9348370"/>
            <a:ext cx="938630" cy="93863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6" name="Group 16"/>
          <p:cNvGrpSpPr/>
          <p:nvPr/>
        </p:nvGrpSpPr>
        <p:grpSpPr>
          <a:xfrm>
            <a:off x="17349370" y="7471109"/>
            <a:ext cx="938630" cy="938630"/>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8" name="Group 18"/>
          <p:cNvGrpSpPr/>
          <p:nvPr/>
        </p:nvGrpSpPr>
        <p:grpSpPr>
          <a:xfrm>
            <a:off x="15472109" y="9348370"/>
            <a:ext cx="938630" cy="938630"/>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0" name="Group 20"/>
          <p:cNvGrpSpPr/>
          <p:nvPr/>
        </p:nvGrpSpPr>
        <p:grpSpPr>
          <a:xfrm>
            <a:off x="17349370" y="6532478"/>
            <a:ext cx="938630" cy="938630"/>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2" name="Group 22"/>
          <p:cNvGrpSpPr/>
          <p:nvPr/>
        </p:nvGrpSpPr>
        <p:grpSpPr>
          <a:xfrm>
            <a:off x="14533478" y="9348370"/>
            <a:ext cx="938630" cy="938630"/>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24" name="Freeform 24"/>
          <p:cNvSpPr/>
          <p:nvPr/>
        </p:nvSpPr>
        <p:spPr>
          <a:xfrm>
            <a:off x="0" y="-38101"/>
            <a:ext cx="8645802" cy="10287001"/>
          </a:xfrm>
          <a:custGeom>
            <a:avLst/>
            <a:gdLst/>
            <a:ahLst/>
            <a:cxnLst/>
            <a:rect l="l" t="t" r="r" b="b"/>
            <a:pathLst>
              <a:path w="12655463" h="12655463">
                <a:moveTo>
                  <a:pt x="0" y="0"/>
                </a:moveTo>
                <a:lnTo>
                  <a:pt x="12655463" y="0"/>
                </a:lnTo>
                <a:lnTo>
                  <a:pt x="12655463" y="12655463"/>
                </a:lnTo>
                <a:lnTo>
                  <a:pt x="0" y="12655463"/>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25" name="Freeform 25"/>
          <p:cNvSpPr/>
          <p:nvPr/>
        </p:nvSpPr>
        <p:spPr>
          <a:xfrm>
            <a:off x="1551639" y="171982"/>
            <a:ext cx="4921170" cy="2779626"/>
          </a:xfrm>
          <a:custGeom>
            <a:avLst/>
            <a:gdLst/>
            <a:ahLst/>
            <a:cxnLst/>
            <a:rect l="l" t="t" r="r" b="b"/>
            <a:pathLst>
              <a:path w="4921170" h="2779626">
                <a:moveTo>
                  <a:pt x="0" y="0"/>
                </a:moveTo>
                <a:lnTo>
                  <a:pt x="4921170" y="0"/>
                </a:lnTo>
                <a:lnTo>
                  <a:pt x="4921170" y="2779626"/>
                </a:lnTo>
                <a:lnTo>
                  <a:pt x="0" y="2779626"/>
                </a:lnTo>
                <a:lnTo>
                  <a:pt x="0" y="0"/>
                </a:lnTo>
                <a:close/>
              </a:path>
            </a:pathLst>
          </a:custGeom>
          <a:blipFill>
            <a:blip r:embed="rId5"/>
            <a:stretch>
              <a:fillRect t="-28208" b="-48835"/>
            </a:stretch>
          </a:blipFill>
        </p:spPr>
      </p:sp>
      <p:grpSp>
        <p:nvGrpSpPr>
          <p:cNvPr id="26" name="Group 26"/>
          <p:cNvGrpSpPr/>
          <p:nvPr/>
        </p:nvGrpSpPr>
        <p:grpSpPr>
          <a:xfrm>
            <a:off x="973749" y="2923033"/>
            <a:ext cx="5947258" cy="85624"/>
            <a:chOff x="0" y="0"/>
            <a:chExt cx="1566356" cy="22551"/>
          </a:xfrm>
        </p:grpSpPr>
        <p:sp>
          <p:nvSpPr>
            <p:cNvPr id="27" name="Freeform 27"/>
            <p:cNvSpPr/>
            <p:nvPr/>
          </p:nvSpPr>
          <p:spPr>
            <a:xfrm>
              <a:off x="0" y="0"/>
              <a:ext cx="1566356" cy="22551"/>
            </a:xfrm>
            <a:custGeom>
              <a:avLst/>
              <a:gdLst/>
              <a:ahLst/>
              <a:cxnLst/>
              <a:rect l="l" t="t" r="r" b="b"/>
              <a:pathLst>
                <a:path w="1566356" h="22551">
                  <a:moveTo>
                    <a:pt x="0" y="0"/>
                  </a:moveTo>
                  <a:lnTo>
                    <a:pt x="1566356" y="0"/>
                  </a:lnTo>
                  <a:lnTo>
                    <a:pt x="1566356" y="22551"/>
                  </a:lnTo>
                  <a:lnTo>
                    <a:pt x="0" y="22551"/>
                  </a:lnTo>
                  <a:close/>
                </a:path>
              </a:pathLst>
            </a:custGeom>
            <a:solidFill>
              <a:srgbClr val="F4F6FC"/>
            </a:solidFill>
          </p:spPr>
        </p:sp>
        <p:sp>
          <p:nvSpPr>
            <p:cNvPr id="28" name="TextBox 28"/>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33" name="TextBox 33"/>
          <p:cNvSpPr txBox="1"/>
          <p:nvPr/>
        </p:nvSpPr>
        <p:spPr>
          <a:xfrm>
            <a:off x="1028700" y="3382581"/>
            <a:ext cx="5892307" cy="3014424"/>
          </a:xfrm>
          <a:prstGeom prst="rect">
            <a:avLst/>
          </a:prstGeom>
        </p:spPr>
        <p:txBody>
          <a:bodyPr lIns="0" tIns="0" rIns="0" bIns="0" rtlCol="0" anchor="t">
            <a:spAutoFit/>
          </a:bodyPr>
          <a:lstStyle/>
          <a:p>
            <a:pPr algn="ctr">
              <a:lnSpc>
                <a:spcPts val="7816"/>
              </a:lnSpc>
            </a:pPr>
            <a:r>
              <a:rPr lang="en-US" sz="7106" dirty="0">
                <a:solidFill>
                  <a:srgbClr val="F4F6FC"/>
                </a:solidFill>
                <a:latin typeface="Public Sans Bold"/>
              </a:rPr>
              <a:t>Warm Welcome to</a:t>
            </a:r>
          </a:p>
          <a:p>
            <a:pPr algn="ctr">
              <a:lnSpc>
                <a:spcPts val="7816"/>
              </a:lnSpc>
            </a:pPr>
            <a:r>
              <a:rPr lang="en-US" sz="7106" dirty="0">
                <a:solidFill>
                  <a:srgbClr val="F4F6FC"/>
                </a:solidFill>
                <a:latin typeface="Public Sans Bold"/>
              </a:rPr>
              <a:t>Students </a:t>
            </a:r>
            <a:r>
              <a:rPr lang="en-US" sz="7106" dirty="0" smtClean="0">
                <a:solidFill>
                  <a:srgbClr val="F4F6FC"/>
                </a:solidFill>
                <a:latin typeface="Public Sans Bold"/>
              </a:rPr>
              <a:t> </a:t>
            </a:r>
            <a:endParaRPr lang="en-US" sz="7106" dirty="0">
              <a:solidFill>
                <a:srgbClr val="F4F6FC"/>
              </a:solidFill>
              <a:latin typeface="Public Sans Bold"/>
            </a:endParaRPr>
          </a:p>
        </p:txBody>
      </p:sp>
      <p:pic>
        <p:nvPicPr>
          <p:cNvPr id="1026" name="Picture 2" descr="BTech Mechanical (Robotics &amp; AI): Scope, Opportunities &amp; Care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7430" y="-38100"/>
            <a:ext cx="10693017"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9"/>
          <p:cNvGrpSpPr/>
          <p:nvPr/>
        </p:nvGrpSpPr>
        <p:grpSpPr>
          <a:xfrm>
            <a:off x="352557" y="6828373"/>
            <a:ext cx="7128727" cy="4746674"/>
            <a:chOff x="0" y="-437352"/>
            <a:chExt cx="1609276" cy="1250152"/>
          </a:xfrm>
        </p:grpSpPr>
        <p:sp>
          <p:nvSpPr>
            <p:cNvPr id="30" name="Freeform 30"/>
            <p:cNvSpPr/>
            <p:nvPr/>
          </p:nvSpPr>
          <p:spPr>
            <a:xfrm>
              <a:off x="34347" y="-437352"/>
              <a:ext cx="1574929" cy="564126"/>
            </a:xfrm>
            <a:custGeom>
              <a:avLst/>
              <a:gdLst/>
              <a:ahLst/>
              <a:cxnLst/>
              <a:rect l="l" t="t" r="r" b="b"/>
              <a:pathLst>
                <a:path w="1918030" h="588645">
                  <a:moveTo>
                    <a:pt x="26577" y="0"/>
                  </a:moveTo>
                  <a:lnTo>
                    <a:pt x="1891453" y="0"/>
                  </a:lnTo>
                  <a:cubicBezTo>
                    <a:pt x="1906131" y="0"/>
                    <a:pt x="1918030" y="11899"/>
                    <a:pt x="1918030" y="26577"/>
                  </a:cubicBezTo>
                  <a:lnTo>
                    <a:pt x="1918030" y="562068"/>
                  </a:lnTo>
                  <a:cubicBezTo>
                    <a:pt x="1918030" y="576746"/>
                    <a:pt x="1906131" y="588645"/>
                    <a:pt x="1891453" y="588645"/>
                  </a:cubicBezTo>
                  <a:lnTo>
                    <a:pt x="26577" y="588645"/>
                  </a:lnTo>
                  <a:cubicBezTo>
                    <a:pt x="19528" y="588645"/>
                    <a:pt x="12768" y="585845"/>
                    <a:pt x="7784" y="580861"/>
                  </a:cubicBezTo>
                  <a:cubicBezTo>
                    <a:pt x="2800" y="575877"/>
                    <a:pt x="0" y="569117"/>
                    <a:pt x="0" y="562068"/>
                  </a:cubicBezTo>
                  <a:lnTo>
                    <a:pt x="0" y="26577"/>
                  </a:lnTo>
                  <a:cubicBezTo>
                    <a:pt x="0" y="11899"/>
                    <a:pt x="11899" y="0"/>
                    <a:pt x="26577" y="0"/>
                  </a:cubicBezTo>
                  <a:close/>
                </a:path>
              </a:pathLst>
            </a:custGeom>
            <a:solidFill>
              <a:srgbClr val="2667FF"/>
            </a:solidFill>
          </p:spPr>
        </p:sp>
        <p:sp>
          <p:nvSpPr>
            <p:cNvPr id="31" name="TextBox 31"/>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32" name="TextBox 31"/>
          <p:cNvSpPr txBox="1"/>
          <p:nvPr/>
        </p:nvSpPr>
        <p:spPr>
          <a:xfrm>
            <a:off x="973749" y="7001793"/>
            <a:ext cx="5651118" cy="1754326"/>
          </a:xfrm>
          <a:prstGeom prst="rect">
            <a:avLst/>
          </a:prstGeom>
          <a:noFill/>
        </p:spPr>
        <p:txBody>
          <a:bodyPr wrap="square" rtlCol="0">
            <a:spAutoFit/>
          </a:bodyPr>
          <a:lstStyle/>
          <a:p>
            <a:pPr algn="ctr"/>
            <a:r>
              <a:rPr lang="en-US" sz="5400" dirty="0" err="1" smtClean="0"/>
              <a:t>Git</a:t>
            </a:r>
            <a:r>
              <a:rPr lang="en-US" sz="5400" dirty="0" smtClean="0"/>
              <a:t> </a:t>
            </a:r>
            <a:r>
              <a:rPr lang="en-US" sz="5400" dirty="0" smtClean="0"/>
              <a:t>Interview Preparation</a:t>
            </a:r>
            <a:endParaRPr lang="en-US"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307975" y="1507455"/>
            <a:ext cx="16031677" cy="9510296"/>
          </a:xfrm>
          <a:prstGeom prst="rect">
            <a:avLst/>
          </a:prstGeom>
          <a:noFill/>
        </p:spPr>
        <p:txBody>
          <a:bodyPr wrap="square" rtlCol="0">
            <a:spAutoFit/>
          </a:bodyPr>
          <a:lstStyle/>
          <a:p>
            <a:r>
              <a:rPr lang="en-US" sz="3200" b="1" dirty="0"/>
              <a:t>Advantage of Flutter</a:t>
            </a:r>
          </a:p>
          <a:p>
            <a:r>
              <a:rPr lang="en-US" sz="3200" dirty="0"/>
              <a:t>Flutter fulfills the custom needs and requirements for developing mobile applications. It also offers many advantages, which are listed below.</a:t>
            </a:r>
          </a:p>
          <a:p>
            <a:r>
              <a:rPr lang="en-US" sz="3200" dirty="0"/>
              <a:t>It makes the app development process extremely fast because of the hot-reload feature. This feature allows us to change or update the code are reflected as soon as the alterations are made.</a:t>
            </a:r>
          </a:p>
          <a:p>
            <a:r>
              <a:rPr lang="en-US" sz="3200" dirty="0"/>
              <a:t>It provides the smoother and seamless scrolling experiences of using the app without much hangs or cuts, which makes running applications faster in comparison to other mobile app development frameworks.</a:t>
            </a:r>
          </a:p>
          <a:p>
            <a:r>
              <a:rPr lang="en-US" sz="3200" dirty="0"/>
              <a:t>Flutter reduces the time and efforts of testing. As we know, flutter apps are cross-platform so that testers do not always need to run the same set of tests on different platforms for the same app.</a:t>
            </a:r>
          </a:p>
          <a:p>
            <a:r>
              <a:rPr lang="en-US" sz="3200" dirty="0"/>
              <a:t>It has an excellent user interface because it uses a design-centric widget, high-development tools, advanced APIs, and many more features.</a:t>
            </a:r>
          </a:p>
          <a:p>
            <a:r>
              <a:rPr lang="en-US" sz="3200" dirty="0"/>
              <a:t>It is similar to a reactive framework where the developers do not need to update the UI content manually.</a:t>
            </a:r>
          </a:p>
          <a:p>
            <a:r>
              <a:rPr lang="en-US" sz="3200" dirty="0"/>
              <a:t>It is suitable for MVP (Minimum Viable Product) apps because of its speedy development process and cross-platform nature.</a:t>
            </a:r>
          </a:p>
          <a:p>
            <a:pPr algn="just"/>
            <a:endParaRPr lang="en-US" sz="3600" dirty="0"/>
          </a:p>
        </p:txBody>
      </p:sp>
    </p:spTree>
    <p:extLst>
      <p:ext uri="{BB962C8B-B14F-4D97-AF65-F5344CB8AC3E}">
        <p14:creationId xmlns:p14="http://schemas.microsoft.com/office/powerpoint/2010/main" val="726030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307975" y="1507455"/>
            <a:ext cx="16031677" cy="7294305"/>
          </a:xfrm>
          <a:prstGeom prst="rect">
            <a:avLst/>
          </a:prstGeom>
          <a:noFill/>
        </p:spPr>
        <p:txBody>
          <a:bodyPr wrap="square" rtlCol="0">
            <a:spAutoFit/>
          </a:bodyPr>
          <a:lstStyle/>
          <a:p>
            <a:r>
              <a:rPr lang="en-US" sz="3600" b="1" dirty="0"/>
              <a:t>Disadvantages of Flutter</a:t>
            </a:r>
          </a:p>
          <a:p>
            <a:r>
              <a:rPr lang="en-US" sz="3600" dirty="0"/>
              <a:t>We have seen earlier that the Flutter has many advantages, but it also contains some disadvantages, which are given below.</a:t>
            </a:r>
          </a:p>
          <a:p>
            <a:r>
              <a:rPr lang="en-US" sz="3600" dirty="0"/>
              <a:t>The Flutter is a comparatively new language that needs continuous integration support through the maintenance of scripts.</a:t>
            </a:r>
          </a:p>
          <a:p>
            <a:r>
              <a:rPr lang="en-US" sz="3600" dirty="0"/>
              <a:t>It provides very limited access to SDK libraries. It means a developer does not have a lot of functionalities to create a mobile application. Such types of functionalities need to be developed by the Flutter developer themselves.</a:t>
            </a:r>
          </a:p>
          <a:p>
            <a:r>
              <a:rPr lang="en-US" sz="3600" dirty="0"/>
              <a:t>The Flutter apps do not support the browser. It only supports Android and iOS platforms.</a:t>
            </a:r>
          </a:p>
          <a:p>
            <a:r>
              <a:rPr lang="en-US" sz="3600" dirty="0"/>
              <a:t>It uses Dart programming for coding, so a developer needs to learn new technologies. However, it is easy to learn for developers.</a:t>
            </a:r>
          </a:p>
          <a:p>
            <a:pPr algn="just"/>
            <a:endParaRPr lang="en-US" sz="3600" dirty="0"/>
          </a:p>
        </p:txBody>
      </p:sp>
    </p:spTree>
    <p:extLst>
      <p:ext uri="{BB962C8B-B14F-4D97-AF65-F5344CB8AC3E}">
        <p14:creationId xmlns:p14="http://schemas.microsoft.com/office/powerpoint/2010/main" val="33985107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307975" y="1507455"/>
            <a:ext cx="16031677" cy="8648521"/>
          </a:xfrm>
          <a:prstGeom prst="rect">
            <a:avLst/>
          </a:prstGeom>
          <a:noFill/>
        </p:spPr>
        <p:txBody>
          <a:bodyPr wrap="square" rtlCol="0">
            <a:spAutoFit/>
          </a:bodyPr>
          <a:lstStyle/>
          <a:p>
            <a:r>
              <a:rPr lang="en-US" sz="4000" b="1" dirty="0"/>
              <a:t>Flutter Architecture</a:t>
            </a:r>
          </a:p>
          <a:p>
            <a:r>
              <a:rPr lang="en-US" sz="4000" dirty="0" smtClean="0"/>
              <a:t>The </a:t>
            </a:r>
            <a:r>
              <a:rPr lang="en-US" sz="4000" dirty="0"/>
              <a:t>Flutter architecture mainly comprises of four components.</a:t>
            </a:r>
          </a:p>
          <a:p>
            <a:pPr marL="571500" indent="-571500">
              <a:buFont typeface="Arial" panose="020B0604020202020204" pitchFamily="34" charset="0"/>
              <a:buChar char="•"/>
            </a:pPr>
            <a:r>
              <a:rPr lang="en-US" sz="4000" dirty="0"/>
              <a:t>Flutter Engine</a:t>
            </a:r>
          </a:p>
          <a:p>
            <a:pPr marL="571500" indent="-571500">
              <a:buFont typeface="Arial" panose="020B0604020202020204" pitchFamily="34" charset="0"/>
              <a:buChar char="•"/>
            </a:pPr>
            <a:r>
              <a:rPr lang="en-US" sz="4000" dirty="0"/>
              <a:t>Foundation Library</a:t>
            </a:r>
          </a:p>
          <a:p>
            <a:pPr marL="571500" indent="-571500">
              <a:buFont typeface="Arial" panose="020B0604020202020204" pitchFamily="34" charset="0"/>
              <a:buChar char="•"/>
            </a:pPr>
            <a:r>
              <a:rPr lang="en-US" sz="4000" dirty="0"/>
              <a:t>Widgets</a:t>
            </a:r>
          </a:p>
          <a:p>
            <a:pPr marL="571500" indent="-571500">
              <a:buFont typeface="Arial" panose="020B0604020202020204" pitchFamily="34" charset="0"/>
              <a:buChar char="•"/>
            </a:pPr>
            <a:r>
              <a:rPr lang="en-US" sz="4000" dirty="0"/>
              <a:t>Design Specific Widgets</a:t>
            </a:r>
          </a:p>
          <a:p>
            <a:r>
              <a:rPr lang="en-US" sz="4000" b="1" dirty="0"/>
              <a:t>Flutter Engine</a:t>
            </a:r>
          </a:p>
          <a:p>
            <a:r>
              <a:rPr lang="en-US" sz="4000" dirty="0"/>
              <a:t>It is a portable runtime for high-quality mobile apps and primarily based on the C++ language. It implements Flutter core libraries that include animation and graphics, file and network I/O, plugin architecture, accessibility support, and a dart runtime for developing, compiling, and running Flutter applications. It takes Google's open-source graphics library, </a:t>
            </a:r>
            <a:r>
              <a:rPr lang="en-US" sz="4000" b="1" dirty="0" err="1"/>
              <a:t>Skia</a:t>
            </a:r>
            <a:r>
              <a:rPr lang="en-US" sz="4000" dirty="0"/>
              <a:t>, to render low-level graphics.</a:t>
            </a:r>
          </a:p>
          <a:p>
            <a:pPr algn="just"/>
            <a:endParaRPr lang="en-US" sz="3600" dirty="0"/>
          </a:p>
        </p:txBody>
      </p:sp>
    </p:spTree>
    <p:extLst>
      <p:ext uri="{BB962C8B-B14F-4D97-AF65-F5344CB8AC3E}">
        <p14:creationId xmlns:p14="http://schemas.microsoft.com/office/powerpoint/2010/main" val="1444153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307975" y="1507455"/>
            <a:ext cx="16031677" cy="7417415"/>
          </a:xfrm>
          <a:prstGeom prst="rect">
            <a:avLst/>
          </a:prstGeom>
          <a:noFill/>
        </p:spPr>
        <p:txBody>
          <a:bodyPr wrap="square" rtlCol="0">
            <a:spAutoFit/>
          </a:bodyPr>
          <a:lstStyle/>
          <a:p>
            <a:pPr algn="just"/>
            <a:r>
              <a:rPr lang="en-US" sz="4000" b="1" dirty="0"/>
              <a:t>Foundation Library</a:t>
            </a:r>
          </a:p>
          <a:p>
            <a:pPr algn="just"/>
            <a:r>
              <a:rPr lang="en-US" sz="4000" dirty="0"/>
              <a:t>It contains all the required packages for the basic building blocks of writing a Flutter application. These libraries are written in Dart language</a:t>
            </a:r>
            <a:r>
              <a:rPr lang="en-US" sz="4000" dirty="0" smtClean="0"/>
              <a:t>.</a:t>
            </a:r>
          </a:p>
          <a:p>
            <a:pPr algn="just"/>
            <a:endParaRPr lang="en-US" sz="4000" dirty="0"/>
          </a:p>
          <a:p>
            <a:pPr algn="just"/>
            <a:r>
              <a:rPr lang="en-US" sz="4000" b="1" dirty="0"/>
              <a:t>Widgets</a:t>
            </a:r>
          </a:p>
          <a:p>
            <a:pPr algn="just"/>
            <a:r>
              <a:rPr lang="en-US" sz="4000" dirty="0"/>
              <a:t>In Flutter, everything is a widget, which is the core concept of this framework. Widget in the Flutter is basically a user interface component that affects and controls the view and interface of the app. It represents an immutable description of part of the user interface and includes graphics, text, shapes, and animations that are created using widgets. The widgets are similar to the React components.</a:t>
            </a:r>
          </a:p>
          <a:p>
            <a:pPr algn="just"/>
            <a:endParaRPr lang="en-US" sz="3600" dirty="0"/>
          </a:p>
        </p:txBody>
      </p:sp>
    </p:spTree>
    <p:extLst>
      <p:ext uri="{BB962C8B-B14F-4D97-AF65-F5344CB8AC3E}">
        <p14:creationId xmlns:p14="http://schemas.microsoft.com/office/powerpoint/2010/main" val="620810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307975" y="1507455"/>
            <a:ext cx="8074025" cy="7478970"/>
          </a:xfrm>
          <a:prstGeom prst="rect">
            <a:avLst/>
          </a:prstGeom>
          <a:noFill/>
        </p:spPr>
        <p:txBody>
          <a:bodyPr wrap="square" rtlCol="0">
            <a:spAutoFit/>
          </a:bodyPr>
          <a:lstStyle/>
          <a:p>
            <a:pPr algn="just"/>
            <a:r>
              <a:rPr lang="en-US" sz="3200" dirty="0"/>
              <a:t>In Flutter, the application is itself a widget that contains many sub widgets. It means the app is the top-level widget, and its UI is build using one or more children widgets, which again includes sub child widgets. This feature helps you to create a complex user interface very easily.</a:t>
            </a:r>
          </a:p>
          <a:p>
            <a:pPr algn="just"/>
            <a:r>
              <a:rPr lang="en-US" sz="3200" dirty="0"/>
              <a:t>We can understand it from the hello world example created in the previous section. Here, we are going to explain the example with the following diagram.</a:t>
            </a:r>
          </a:p>
          <a:p>
            <a:pPr algn="just"/>
            <a:r>
              <a:rPr lang="en-US" sz="3200" dirty="0"/>
              <a:t>In the above example, we can see that all the components are widgets that contain child widgets. Thus, the Flutter application is itself a widget.</a:t>
            </a:r>
          </a:p>
        </p:txBody>
      </p:sp>
      <p:pic>
        <p:nvPicPr>
          <p:cNvPr id="5122" name="Picture 2" descr="Flutter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644" y="1827722"/>
            <a:ext cx="7895149" cy="735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467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307975" y="1507455"/>
            <a:ext cx="16031677" cy="8402300"/>
          </a:xfrm>
          <a:prstGeom prst="rect">
            <a:avLst/>
          </a:prstGeom>
          <a:noFill/>
        </p:spPr>
        <p:txBody>
          <a:bodyPr wrap="square" rtlCol="0">
            <a:spAutoFit/>
          </a:bodyPr>
          <a:lstStyle/>
          <a:p>
            <a:r>
              <a:rPr lang="en-US" sz="3600" b="1" dirty="0"/>
              <a:t>Design Specific Widgets</a:t>
            </a:r>
          </a:p>
          <a:p>
            <a:r>
              <a:rPr lang="en-US" sz="3600" dirty="0"/>
              <a:t>The Flutter framework has two sets of widgets that conform to specific design languages. These are Material Design for Android application and Cupertino Style for IOS application.</a:t>
            </a:r>
          </a:p>
          <a:p>
            <a:r>
              <a:rPr lang="en-US" sz="3600" b="1" dirty="0"/>
              <a:t>Gestures</a:t>
            </a:r>
          </a:p>
          <a:p>
            <a:r>
              <a:rPr lang="en-US" sz="3600" dirty="0"/>
              <a:t>It is a widget that provides interaction (how to listen for and respond to) in Flutter using </a:t>
            </a:r>
            <a:r>
              <a:rPr lang="en-US" sz="3600" dirty="0" err="1"/>
              <a:t>GestureDetector</a:t>
            </a:r>
            <a:r>
              <a:rPr lang="en-US" sz="3600" dirty="0"/>
              <a:t>. </a:t>
            </a:r>
            <a:r>
              <a:rPr lang="en-US" sz="3600" b="1" dirty="0" err="1"/>
              <a:t>GestureDector</a:t>
            </a:r>
            <a:r>
              <a:rPr lang="en-US" sz="3600" dirty="0"/>
              <a:t> is an invisible widget, which includes tapping, dragging, and scaling interaction of its child widget. We can also use other interactive features into the existing widgets by composing with the </a:t>
            </a:r>
            <a:r>
              <a:rPr lang="en-US" sz="3600" dirty="0" err="1"/>
              <a:t>GestureDetector</a:t>
            </a:r>
            <a:r>
              <a:rPr lang="en-US" sz="3600" dirty="0"/>
              <a:t> widget.</a:t>
            </a:r>
          </a:p>
          <a:p>
            <a:r>
              <a:rPr lang="en-US" sz="3600" b="1" dirty="0"/>
              <a:t>State Management</a:t>
            </a:r>
          </a:p>
          <a:p>
            <a:r>
              <a:rPr lang="en-US" sz="3600" dirty="0"/>
              <a:t>Flutter widget maintains its state by using a special widget, </a:t>
            </a:r>
            <a:r>
              <a:rPr lang="en-US" sz="3600" dirty="0" err="1"/>
              <a:t>StatefulWidget</a:t>
            </a:r>
            <a:r>
              <a:rPr lang="en-US" sz="3600" dirty="0"/>
              <a:t>. It is always auto re-rendered whenever its internal state is changed. The re-rendering is optimized by calculating the distance between old and new widget UI and render only necessary things that are changes.</a:t>
            </a:r>
          </a:p>
          <a:p>
            <a:pPr algn="just"/>
            <a:endParaRPr lang="en-US" sz="3600" dirty="0"/>
          </a:p>
        </p:txBody>
      </p:sp>
    </p:spTree>
    <p:extLst>
      <p:ext uri="{BB962C8B-B14F-4D97-AF65-F5344CB8AC3E}">
        <p14:creationId xmlns:p14="http://schemas.microsoft.com/office/powerpoint/2010/main" val="40199085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307975" y="1507455"/>
            <a:ext cx="7312025" cy="8525411"/>
          </a:xfrm>
          <a:prstGeom prst="rect">
            <a:avLst/>
          </a:prstGeom>
          <a:noFill/>
        </p:spPr>
        <p:txBody>
          <a:bodyPr wrap="square" rtlCol="0">
            <a:spAutoFit/>
          </a:bodyPr>
          <a:lstStyle/>
          <a:p>
            <a:pPr algn="just"/>
            <a:r>
              <a:rPr lang="en-US" sz="3200" b="1" dirty="0"/>
              <a:t>Layers</a:t>
            </a:r>
          </a:p>
          <a:p>
            <a:pPr algn="just"/>
            <a:r>
              <a:rPr lang="en-US" sz="3200" dirty="0"/>
              <a:t>Layers are an important concept of the Flutter framework, which are grouped into multiple categories in terms of complexity and arranged in the top-down approach. The topmost layer is the UI of the application, which is specific to the Android and iOS platforms. The second topmost layer contains all the Flutter native widgets. The next layer is the rendering layer, which renders everything in the Flutter app. Then, the layers go down to Gestures, foundation library, engine, and finally, core platform-specific code. The following diagram specifies the layers in Flutter app development.</a:t>
            </a:r>
          </a:p>
          <a:p>
            <a:pPr algn="just"/>
            <a:endParaRPr lang="en-US" sz="3600" dirty="0"/>
          </a:p>
        </p:txBody>
      </p:sp>
      <p:pic>
        <p:nvPicPr>
          <p:cNvPr id="12290" name="Picture 2" descr="Flutter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118" y="1943100"/>
            <a:ext cx="9317681" cy="716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858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flipH="1">
            <a:off x="16046334" y="1034441"/>
            <a:ext cx="12655463" cy="12655463"/>
          </a:xfrm>
          <a:custGeom>
            <a:avLst/>
            <a:gdLst/>
            <a:ahLst/>
            <a:cxnLst/>
            <a:rect l="l" t="t" r="r" b="b"/>
            <a:pathLst>
              <a:path w="12655463" h="12655463">
                <a:moveTo>
                  <a:pt x="12655463" y="0"/>
                </a:moveTo>
                <a:lnTo>
                  <a:pt x="0" y="0"/>
                </a:lnTo>
                <a:lnTo>
                  <a:pt x="0" y="12655463"/>
                </a:lnTo>
                <a:lnTo>
                  <a:pt x="12655463" y="12655463"/>
                </a:lnTo>
                <a:lnTo>
                  <a:pt x="12655463"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328527"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H="1">
            <a:off x="343376" y="3555993"/>
            <a:ext cx="13474115" cy="6884048"/>
          </a:xfrm>
          <a:custGeom>
            <a:avLst/>
            <a:gdLst/>
            <a:ahLst/>
            <a:cxnLst/>
            <a:rect l="l" t="t" r="r" b="b"/>
            <a:pathLst>
              <a:path w="13474115" h="6884048">
                <a:moveTo>
                  <a:pt x="13474116" y="0"/>
                </a:moveTo>
                <a:lnTo>
                  <a:pt x="0" y="0"/>
                </a:lnTo>
                <a:lnTo>
                  <a:pt x="0" y="6884049"/>
                </a:lnTo>
                <a:lnTo>
                  <a:pt x="13474116" y="6884049"/>
                </a:lnTo>
                <a:lnTo>
                  <a:pt x="13474116"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1140714" y="1028700"/>
            <a:ext cx="8003286" cy="8229600"/>
          </a:xfrm>
          <a:custGeom>
            <a:avLst/>
            <a:gdLst/>
            <a:ahLst/>
            <a:cxnLst/>
            <a:rect l="l" t="t" r="r" b="b"/>
            <a:pathLst>
              <a:path w="8003286" h="8229600">
                <a:moveTo>
                  <a:pt x="0" y="0"/>
                </a:moveTo>
                <a:lnTo>
                  <a:pt x="8003286" y="0"/>
                </a:lnTo>
                <a:lnTo>
                  <a:pt x="8003286" y="8229600"/>
                </a:lnTo>
                <a:lnTo>
                  <a:pt x="0" y="8229600"/>
                </a:lnTo>
                <a:lnTo>
                  <a:pt x="0" y="0"/>
                </a:lnTo>
                <a:close/>
              </a:path>
            </a:pathLst>
          </a:custGeom>
          <a:blipFill>
            <a:blip r:embed="rId6"/>
            <a:stretch>
              <a:fillRect/>
            </a:stretch>
          </a:blipFill>
        </p:spPr>
      </p:sp>
      <p:sp>
        <p:nvSpPr>
          <p:cNvPr id="6" name="TextBox 6"/>
          <p:cNvSpPr txBox="1"/>
          <p:nvPr/>
        </p:nvSpPr>
        <p:spPr>
          <a:xfrm>
            <a:off x="10484518" y="1019175"/>
            <a:ext cx="6108025" cy="981075"/>
          </a:xfrm>
          <a:prstGeom prst="rect">
            <a:avLst/>
          </a:prstGeom>
        </p:spPr>
        <p:txBody>
          <a:bodyPr lIns="0" tIns="0" rIns="0" bIns="0" rtlCol="0" anchor="t">
            <a:spAutoFit/>
          </a:bodyPr>
          <a:lstStyle/>
          <a:p>
            <a:pPr>
              <a:lnSpc>
                <a:spcPts val="7679"/>
              </a:lnSpc>
            </a:pPr>
            <a:r>
              <a:rPr lang="en-US" sz="6399">
                <a:solidFill>
                  <a:srgbClr val="E9F4FA"/>
                </a:solidFill>
                <a:latin typeface="Roboto Condensed Bold"/>
              </a:rPr>
              <a:t>GET IN TOUCH</a:t>
            </a:r>
          </a:p>
        </p:txBody>
      </p:sp>
      <p:sp>
        <p:nvSpPr>
          <p:cNvPr id="7" name="TextBox 7"/>
          <p:cNvSpPr txBox="1"/>
          <p:nvPr/>
        </p:nvSpPr>
        <p:spPr>
          <a:xfrm>
            <a:off x="10484518" y="1990725"/>
            <a:ext cx="6108025" cy="981075"/>
          </a:xfrm>
          <a:prstGeom prst="rect">
            <a:avLst/>
          </a:prstGeom>
        </p:spPr>
        <p:txBody>
          <a:bodyPr lIns="0" tIns="0" rIns="0" bIns="0" rtlCol="0" anchor="t">
            <a:spAutoFit/>
          </a:bodyPr>
          <a:lstStyle/>
          <a:p>
            <a:pPr>
              <a:lnSpc>
                <a:spcPts val="7679"/>
              </a:lnSpc>
            </a:pPr>
            <a:r>
              <a:rPr lang="en-US" sz="6399">
                <a:solidFill>
                  <a:srgbClr val="A1E2FD"/>
                </a:solidFill>
                <a:latin typeface="Roboto Condensed Bold"/>
              </a:rPr>
              <a:t>WITH US</a:t>
            </a:r>
          </a:p>
        </p:txBody>
      </p:sp>
      <p:sp>
        <p:nvSpPr>
          <p:cNvPr id="8" name="Freeform 8"/>
          <p:cNvSpPr/>
          <p:nvPr/>
        </p:nvSpPr>
        <p:spPr>
          <a:xfrm>
            <a:off x="10484518" y="3605138"/>
            <a:ext cx="972015" cy="711654"/>
          </a:xfrm>
          <a:custGeom>
            <a:avLst/>
            <a:gdLst/>
            <a:ahLst/>
            <a:cxnLst/>
            <a:rect l="l" t="t" r="r" b="b"/>
            <a:pathLst>
              <a:path w="972015" h="711654">
                <a:moveTo>
                  <a:pt x="0" y="0"/>
                </a:moveTo>
                <a:lnTo>
                  <a:pt x="972015" y="0"/>
                </a:lnTo>
                <a:lnTo>
                  <a:pt x="972015" y="711654"/>
                </a:lnTo>
                <a:lnTo>
                  <a:pt x="0" y="71165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a:off x="10484518" y="4993883"/>
            <a:ext cx="997063" cy="711654"/>
          </a:xfrm>
          <a:custGeom>
            <a:avLst/>
            <a:gdLst/>
            <a:ahLst/>
            <a:cxnLst/>
            <a:rect l="l" t="t" r="r" b="b"/>
            <a:pathLst>
              <a:path w="997063" h="711654">
                <a:moveTo>
                  <a:pt x="0" y="0"/>
                </a:moveTo>
                <a:lnTo>
                  <a:pt x="997064" y="0"/>
                </a:lnTo>
                <a:lnTo>
                  <a:pt x="997064" y="711654"/>
                </a:lnTo>
                <a:lnTo>
                  <a:pt x="0" y="711654"/>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0" name="Freeform 10"/>
          <p:cNvSpPr/>
          <p:nvPr/>
        </p:nvSpPr>
        <p:spPr>
          <a:xfrm>
            <a:off x="15179191" y="-3374835"/>
            <a:ext cx="5961900" cy="6005085"/>
          </a:xfrm>
          <a:custGeom>
            <a:avLst/>
            <a:gdLst/>
            <a:ahLst/>
            <a:cxnLst/>
            <a:rect l="l" t="t" r="r" b="b"/>
            <a:pathLst>
              <a:path w="5961900" h="6005085">
                <a:moveTo>
                  <a:pt x="0" y="0"/>
                </a:moveTo>
                <a:lnTo>
                  <a:pt x="5961900" y="0"/>
                </a:lnTo>
                <a:lnTo>
                  <a:pt x="5961900" y="6005085"/>
                </a:lnTo>
                <a:lnTo>
                  <a:pt x="0" y="6005085"/>
                </a:lnTo>
                <a:lnTo>
                  <a:pt x="0" y="0"/>
                </a:lnTo>
                <a:close/>
              </a:path>
            </a:pathLst>
          </a:custGeom>
          <a:blipFill>
            <a:blip r:embed="rId11">
              <a:extLst>
                <a:ext uri="{96DAC541-7B7A-43D3-8B79-37D633B846F1}">
                  <asvg:svgBlip xmlns="" xmlns:asvg="http://schemas.microsoft.com/office/drawing/2016/SVG/main" r:embed="rId12"/>
                </a:ext>
              </a:extLst>
            </a:blip>
            <a:stretch>
              <a:fillRect l="-209308" t="-125096" r="-445741" b="-524523"/>
            </a:stretch>
          </a:blipFill>
        </p:spPr>
      </p:sp>
      <p:sp>
        <p:nvSpPr>
          <p:cNvPr id="11" name="Freeform 11"/>
          <p:cNvSpPr/>
          <p:nvPr/>
        </p:nvSpPr>
        <p:spPr>
          <a:xfrm>
            <a:off x="10484518" y="6334187"/>
            <a:ext cx="1027985" cy="1027985"/>
          </a:xfrm>
          <a:custGeom>
            <a:avLst/>
            <a:gdLst/>
            <a:ahLst/>
            <a:cxnLst/>
            <a:rect l="l" t="t" r="r" b="b"/>
            <a:pathLst>
              <a:path w="1027985" h="1027985">
                <a:moveTo>
                  <a:pt x="0" y="0"/>
                </a:moveTo>
                <a:lnTo>
                  <a:pt x="1027986" y="0"/>
                </a:lnTo>
                <a:lnTo>
                  <a:pt x="1027986" y="1027985"/>
                </a:lnTo>
                <a:lnTo>
                  <a:pt x="0" y="1027985"/>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2" name="Freeform 12"/>
          <p:cNvSpPr/>
          <p:nvPr/>
        </p:nvSpPr>
        <p:spPr>
          <a:xfrm>
            <a:off x="12164241" y="7493318"/>
            <a:ext cx="2280329" cy="2272623"/>
          </a:xfrm>
          <a:custGeom>
            <a:avLst/>
            <a:gdLst/>
            <a:ahLst/>
            <a:cxnLst/>
            <a:rect l="l" t="t" r="r" b="b"/>
            <a:pathLst>
              <a:path w="2280329" h="2272623">
                <a:moveTo>
                  <a:pt x="0" y="0"/>
                </a:moveTo>
                <a:lnTo>
                  <a:pt x="2280329" y="0"/>
                </a:lnTo>
                <a:lnTo>
                  <a:pt x="2280329" y="2272623"/>
                </a:lnTo>
                <a:lnTo>
                  <a:pt x="0" y="2272623"/>
                </a:lnTo>
                <a:lnTo>
                  <a:pt x="0" y="0"/>
                </a:lnTo>
                <a:close/>
              </a:path>
            </a:pathLst>
          </a:custGeom>
          <a:blipFill>
            <a:blip r:embed="rId15"/>
            <a:stretch>
              <a:fillRect l="-10013" t="-65546" r="-8192" b="-91364"/>
            </a:stretch>
          </a:blipFill>
        </p:spPr>
      </p:sp>
      <p:sp>
        <p:nvSpPr>
          <p:cNvPr id="13" name="TextBox 13"/>
          <p:cNvSpPr txBox="1"/>
          <p:nvPr/>
        </p:nvSpPr>
        <p:spPr>
          <a:xfrm>
            <a:off x="12003488" y="3562820"/>
            <a:ext cx="3204646" cy="407670"/>
          </a:xfrm>
          <a:prstGeom prst="rect">
            <a:avLst/>
          </a:prstGeom>
        </p:spPr>
        <p:txBody>
          <a:bodyPr lIns="0" tIns="0" rIns="0" bIns="0" rtlCol="0" anchor="t">
            <a:spAutoFit/>
          </a:bodyPr>
          <a:lstStyle/>
          <a:p>
            <a:pPr>
              <a:lnSpc>
                <a:spcPts val="2940"/>
              </a:lnSpc>
            </a:pPr>
            <a:r>
              <a:rPr lang="en-US" sz="3000">
                <a:solidFill>
                  <a:srgbClr val="E9F4FA"/>
                </a:solidFill>
                <a:latin typeface="Roboto Condensed"/>
              </a:rPr>
              <a:t>Phone Number</a:t>
            </a:r>
          </a:p>
        </p:txBody>
      </p:sp>
      <p:sp>
        <p:nvSpPr>
          <p:cNvPr id="14" name="TextBox 14"/>
          <p:cNvSpPr txBox="1"/>
          <p:nvPr/>
        </p:nvSpPr>
        <p:spPr>
          <a:xfrm>
            <a:off x="12003488" y="4913465"/>
            <a:ext cx="3204646" cy="407670"/>
          </a:xfrm>
          <a:prstGeom prst="rect">
            <a:avLst/>
          </a:prstGeom>
        </p:spPr>
        <p:txBody>
          <a:bodyPr lIns="0" tIns="0" rIns="0" bIns="0" rtlCol="0" anchor="t">
            <a:spAutoFit/>
          </a:bodyPr>
          <a:lstStyle/>
          <a:p>
            <a:pPr>
              <a:lnSpc>
                <a:spcPts val="2940"/>
              </a:lnSpc>
            </a:pPr>
            <a:r>
              <a:rPr lang="en-US" sz="3000">
                <a:solidFill>
                  <a:srgbClr val="E9F4FA"/>
                </a:solidFill>
                <a:latin typeface="Roboto Condensed"/>
              </a:rPr>
              <a:t>Email Address</a:t>
            </a:r>
          </a:p>
        </p:txBody>
      </p:sp>
      <p:sp>
        <p:nvSpPr>
          <p:cNvPr id="15" name="TextBox 15"/>
          <p:cNvSpPr txBox="1"/>
          <p:nvPr/>
        </p:nvSpPr>
        <p:spPr>
          <a:xfrm>
            <a:off x="11944181" y="6361747"/>
            <a:ext cx="3204646" cy="407670"/>
          </a:xfrm>
          <a:prstGeom prst="rect">
            <a:avLst/>
          </a:prstGeom>
        </p:spPr>
        <p:txBody>
          <a:bodyPr lIns="0" tIns="0" rIns="0" bIns="0" rtlCol="0" anchor="t">
            <a:spAutoFit/>
          </a:bodyPr>
          <a:lstStyle/>
          <a:p>
            <a:pPr>
              <a:lnSpc>
                <a:spcPts val="2940"/>
              </a:lnSpc>
            </a:pPr>
            <a:r>
              <a:rPr lang="en-US" sz="3000">
                <a:solidFill>
                  <a:srgbClr val="E9F4FA"/>
                </a:solidFill>
                <a:latin typeface="Roboto Condensed"/>
              </a:rPr>
              <a:t>Instagarm </a:t>
            </a:r>
          </a:p>
        </p:txBody>
      </p:sp>
      <p:sp>
        <p:nvSpPr>
          <p:cNvPr id="16" name="TextBox 16"/>
          <p:cNvSpPr txBox="1"/>
          <p:nvPr/>
        </p:nvSpPr>
        <p:spPr>
          <a:xfrm>
            <a:off x="12003488" y="3951440"/>
            <a:ext cx="2742316" cy="476250"/>
          </a:xfrm>
          <a:prstGeom prst="rect">
            <a:avLst/>
          </a:prstGeom>
        </p:spPr>
        <p:txBody>
          <a:bodyPr lIns="0" tIns="0" rIns="0" bIns="0" rtlCol="0" anchor="t">
            <a:spAutoFit/>
          </a:bodyPr>
          <a:lstStyle/>
          <a:p>
            <a:pPr>
              <a:lnSpc>
                <a:spcPts val="3600"/>
              </a:lnSpc>
            </a:pPr>
            <a:r>
              <a:rPr lang="en-US" sz="3000">
                <a:solidFill>
                  <a:srgbClr val="FFFFFF"/>
                </a:solidFill>
                <a:latin typeface="Roboto Condensed"/>
              </a:rPr>
              <a:t>8933614509</a:t>
            </a:r>
          </a:p>
        </p:txBody>
      </p:sp>
      <p:sp>
        <p:nvSpPr>
          <p:cNvPr id="17" name="TextBox 17"/>
          <p:cNvSpPr txBox="1"/>
          <p:nvPr/>
        </p:nvSpPr>
        <p:spPr>
          <a:xfrm>
            <a:off x="12003488" y="5302085"/>
            <a:ext cx="5255812" cy="476250"/>
          </a:xfrm>
          <a:prstGeom prst="rect">
            <a:avLst/>
          </a:prstGeom>
        </p:spPr>
        <p:txBody>
          <a:bodyPr lIns="0" tIns="0" rIns="0" bIns="0" rtlCol="0" anchor="t">
            <a:spAutoFit/>
          </a:bodyPr>
          <a:lstStyle/>
          <a:p>
            <a:pPr>
              <a:lnSpc>
                <a:spcPts val="3600"/>
              </a:lnSpc>
            </a:pPr>
            <a:r>
              <a:rPr lang="en-US" sz="3000">
                <a:solidFill>
                  <a:srgbClr val="FFFFFF"/>
                </a:solidFill>
                <a:latin typeface="Roboto Condensed"/>
              </a:rPr>
              <a:t>connect@gryphonacademy.co.in</a:t>
            </a:r>
          </a:p>
        </p:txBody>
      </p:sp>
      <p:sp>
        <p:nvSpPr>
          <p:cNvPr id="18" name="TextBox 18"/>
          <p:cNvSpPr txBox="1"/>
          <p:nvPr/>
        </p:nvSpPr>
        <p:spPr>
          <a:xfrm>
            <a:off x="11944181" y="6750368"/>
            <a:ext cx="4557750" cy="476250"/>
          </a:xfrm>
          <a:prstGeom prst="rect">
            <a:avLst/>
          </a:prstGeom>
        </p:spPr>
        <p:txBody>
          <a:bodyPr lIns="0" tIns="0" rIns="0" bIns="0" rtlCol="0" anchor="t">
            <a:spAutoFit/>
          </a:bodyPr>
          <a:lstStyle/>
          <a:p>
            <a:pPr>
              <a:lnSpc>
                <a:spcPts val="3600"/>
              </a:lnSpc>
            </a:pPr>
            <a:r>
              <a:rPr lang="en-US" sz="3000">
                <a:solidFill>
                  <a:srgbClr val="FFFFFF"/>
                </a:solidFill>
                <a:latin typeface="Roboto Condensed"/>
              </a:rPr>
              <a:t>gryphon_academy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11382788" y="0"/>
            <a:ext cx="6905212" cy="10287000"/>
            <a:chOff x="0" y="0"/>
            <a:chExt cx="2335837" cy="3479800"/>
          </a:xfrm>
        </p:grpSpPr>
        <p:sp>
          <p:nvSpPr>
            <p:cNvPr id="3" name="Freeform 3"/>
            <p:cNvSpPr/>
            <p:nvPr/>
          </p:nvSpPr>
          <p:spPr>
            <a:xfrm>
              <a:off x="0" y="0"/>
              <a:ext cx="2335837" cy="3479800"/>
            </a:xfrm>
            <a:custGeom>
              <a:avLst/>
              <a:gdLst/>
              <a:ahLst/>
              <a:cxnLst/>
              <a:rect l="l" t="t" r="r" b="b"/>
              <a:pathLst>
                <a:path w="2335837" h="3479800">
                  <a:moveTo>
                    <a:pt x="0" y="0"/>
                  </a:moveTo>
                  <a:lnTo>
                    <a:pt x="2335837" y="0"/>
                  </a:lnTo>
                  <a:lnTo>
                    <a:pt x="2335837" y="3479800"/>
                  </a:lnTo>
                  <a:lnTo>
                    <a:pt x="0" y="3479800"/>
                  </a:lnTo>
                  <a:close/>
                </a:path>
              </a:pathLst>
            </a:custGeom>
            <a:gradFill rotWithShape="1">
              <a:gsLst>
                <a:gs pos="0">
                  <a:srgbClr val="000000">
                    <a:alpha val="100000"/>
                  </a:srgbClr>
                </a:gs>
                <a:gs pos="100000">
                  <a:srgbClr val="3533CD">
                    <a:alpha val="100000"/>
                  </a:srgbClr>
                </a:gs>
              </a:gsLst>
              <a:lin ang="5400000"/>
            </a:gradFill>
          </p:spPr>
        </p:sp>
      </p:grpSp>
      <p:sp>
        <p:nvSpPr>
          <p:cNvPr id="4" name="Freeform 4"/>
          <p:cNvSpPr/>
          <p:nvPr/>
        </p:nvSpPr>
        <p:spPr>
          <a:xfrm>
            <a:off x="0" y="-201362"/>
            <a:ext cx="11382788" cy="10689725"/>
          </a:xfrm>
          <a:custGeom>
            <a:avLst/>
            <a:gdLst/>
            <a:ahLst/>
            <a:cxnLst/>
            <a:rect l="l" t="t" r="r" b="b"/>
            <a:pathLst>
              <a:path w="11382788" h="10689725">
                <a:moveTo>
                  <a:pt x="0" y="0"/>
                </a:moveTo>
                <a:lnTo>
                  <a:pt x="11382788" y="0"/>
                </a:lnTo>
                <a:lnTo>
                  <a:pt x="11382788" y="10689724"/>
                </a:lnTo>
                <a:lnTo>
                  <a:pt x="0" y="10689724"/>
                </a:lnTo>
                <a:lnTo>
                  <a:pt x="0" y="0"/>
                </a:lnTo>
                <a:close/>
              </a:path>
            </a:pathLst>
          </a:custGeom>
          <a:blipFill>
            <a:blip r:embed="rId2">
              <a:alphaModFix amt="8999"/>
            </a:blip>
            <a:stretch>
              <a:fillRect l="-24619" r="-16247"/>
            </a:stretch>
          </a:blipFill>
        </p:spPr>
      </p:sp>
      <p:grpSp>
        <p:nvGrpSpPr>
          <p:cNvPr id="5" name="Group 5"/>
          <p:cNvGrpSpPr/>
          <p:nvPr/>
        </p:nvGrpSpPr>
        <p:grpSpPr>
          <a:xfrm rot="5400000">
            <a:off x="0" y="9378637"/>
            <a:ext cx="938630" cy="938630"/>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7" name="Group 7"/>
          <p:cNvGrpSpPr/>
          <p:nvPr/>
        </p:nvGrpSpPr>
        <p:grpSpPr>
          <a:xfrm rot="5400000">
            <a:off x="938630" y="9378637"/>
            <a:ext cx="938630" cy="938630"/>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grpSp>
        <p:nvGrpSpPr>
          <p:cNvPr id="9" name="Group 9"/>
          <p:cNvGrpSpPr/>
          <p:nvPr/>
        </p:nvGrpSpPr>
        <p:grpSpPr>
          <a:xfrm rot="5400000">
            <a:off x="0" y="8440006"/>
            <a:ext cx="938630" cy="938630"/>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sp>
        <p:nvSpPr>
          <p:cNvPr id="12" name="TextBox 12"/>
          <p:cNvSpPr txBox="1"/>
          <p:nvPr/>
        </p:nvSpPr>
        <p:spPr>
          <a:xfrm>
            <a:off x="1187697" y="1763209"/>
            <a:ext cx="9294093" cy="5472462"/>
          </a:xfrm>
          <a:prstGeom prst="rect">
            <a:avLst/>
          </a:prstGeom>
        </p:spPr>
        <p:txBody>
          <a:bodyPr lIns="0" tIns="0" rIns="0" bIns="0" rtlCol="0" anchor="t">
            <a:spAutoFit/>
          </a:bodyPr>
          <a:lstStyle/>
          <a:p>
            <a:pPr marL="0" lvl="0" indent="0">
              <a:lnSpc>
                <a:spcPts val="8611"/>
              </a:lnSpc>
              <a:spcBef>
                <a:spcPct val="0"/>
              </a:spcBef>
            </a:pPr>
            <a:r>
              <a:rPr lang="en-US" sz="6151">
                <a:solidFill>
                  <a:srgbClr val="000000"/>
                </a:solidFill>
                <a:latin typeface="Poppins Medium"/>
              </a:rPr>
              <a:t>Engineer your path to triumph with technical trainings, transforming raw potential into precision and finesse</a:t>
            </a:r>
          </a:p>
        </p:txBody>
      </p:sp>
      <p:sp>
        <p:nvSpPr>
          <p:cNvPr id="13" name="TextBox 13"/>
          <p:cNvSpPr txBox="1"/>
          <p:nvPr/>
        </p:nvSpPr>
        <p:spPr>
          <a:xfrm>
            <a:off x="12677155" y="8513778"/>
            <a:ext cx="5149364" cy="1436291"/>
          </a:xfrm>
          <a:prstGeom prst="rect">
            <a:avLst/>
          </a:prstGeom>
        </p:spPr>
        <p:txBody>
          <a:bodyPr lIns="0" tIns="0" rIns="0" bIns="0" rtlCol="0" anchor="t">
            <a:spAutoFit/>
          </a:bodyPr>
          <a:lstStyle/>
          <a:p>
            <a:pPr algn="just">
              <a:lnSpc>
                <a:spcPts val="5111"/>
              </a:lnSpc>
            </a:pPr>
            <a:r>
              <a:rPr lang="en-US" sz="3651" dirty="0">
                <a:solidFill>
                  <a:srgbClr val="F4F1ED"/>
                </a:solidFill>
                <a:latin typeface="Public Sans Medium"/>
              </a:rPr>
              <a:t>Technical session by-</a:t>
            </a:r>
          </a:p>
          <a:p>
            <a:pPr marL="0" lvl="0" indent="0">
              <a:lnSpc>
                <a:spcPts val="6091"/>
              </a:lnSpc>
              <a:spcBef>
                <a:spcPct val="0"/>
              </a:spcBef>
            </a:pPr>
            <a:r>
              <a:rPr lang="en-US" sz="4351" dirty="0">
                <a:solidFill>
                  <a:srgbClr val="F4F1ED"/>
                </a:solidFill>
                <a:latin typeface="Public Sans Medium"/>
              </a:rPr>
              <a:t>Mr. </a:t>
            </a:r>
            <a:r>
              <a:rPr lang="en-US" sz="4351" dirty="0" err="1" smtClean="0">
                <a:solidFill>
                  <a:srgbClr val="F4F1ED"/>
                </a:solidFill>
                <a:latin typeface="Public Sans Medium"/>
              </a:rPr>
              <a:t>Sachin</a:t>
            </a:r>
            <a:r>
              <a:rPr lang="en-US" sz="4351" dirty="0" smtClean="0">
                <a:solidFill>
                  <a:srgbClr val="F4F1ED"/>
                </a:solidFill>
                <a:latin typeface="Public Sans Medium"/>
              </a:rPr>
              <a:t> </a:t>
            </a:r>
            <a:r>
              <a:rPr lang="en-US" sz="4351" dirty="0" err="1" smtClean="0">
                <a:solidFill>
                  <a:srgbClr val="F4F1ED"/>
                </a:solidFill>
                <a:latin typeface="Public Sans Medium"/>
              </a:rPr>
              <a:t>Lohar</a:t>
            </a:r>
            <a:endParaRPr lang="en-US" sz="4351" dirty="0">
              <a:solidFill>
                <a:srgbClr val="F4F1ED"/>
              </a:solidFill>
              <a:latin typeface="Public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11382788" y="0"/>
            <a:ext cx="6905212" cy="10287000"/>
            <a:chOff x="0" y="0"/>
            <a:chExt cx="2335837" cy="3479800"/>
          </a:xfrm>
        </p:grpSpPr>
        <p:sp>
          <p:nvSpPr>
            <p:cNvPr id="3" name="Freeform 3"/>
            <p:cNvSpPr/>
            <p:nvPr/>
          </p:nvSpPr>
          <p:spPr>
            <a:xfrm>
              <a:off x="0" y="0"/>
              <a:ext cx="2335837" cy="3479800"/>
            </a:xfrm>
            <a:custGeom>
              <a:avLst/>
              <a:gdLst/>
              <a:ahLst/>
              <a:cxnLst/>
              <a:rect l="l" t="t" r="r" b="b"/>
              <a:pathLst>
                <a:path w="2335837" h="3479800">
                  <a:moveTo>
                    <a:pt x="0" y="0"/>
                  </a:moveTo>
                  <a:lnTo>
                    <a:pt x="2335837" y="0"/>
                  </a:lnTo>
                  <a:lnTo>
                    <a:pt x="2335837" y="3479800"/>
                  </a:lnTo>
                  <a:lnTo>
                    <a:pt x="0" y="3479800"/>
                  </a:lnTo>
                  <a:close/>
                </a:path>
              </a:pathLst>
            </a:custGeom>
            <a:gradFill rotWithShape="1">
              <a:gsLst>
                <a:gs pos="0">
                  <a:srgbClr val="000000">
                    <a:alpha val="100000"/>
                  </a:srgbClr>
                </a:gs>
                <a:gs pos="100000">
                  <a:srgbClr val="3533CD">
                    <a:alpha val="100000"/>
                  </a:srgbClr>
                </a:gs>
              </a:gsLst>
              <a:lin ang="5400000"/>
            </a:gradFill>
          </p:spPr>
        </p:sp>
      </p:grpSp>
      <p:sp>
        <p:nvSpPr>
          <p:cNvPr id="4" name="Freeform 4"/>
          <p:cNvSpPr/>
          <p:nvPr/>
        </p:nvSpPr>
        <p:spPr>
          <a:xfrm>
            <a:off x="228600" y="-201363"/>
            <a:ext cx="11382788" cy="10689725"/>
          </a:xfrm>
          <a:custGeom>
            <a:avLst/>
            <a:gdLst/>
            <a:ahLst/>
            <a:cxnLst/>
            <a:rect l="l" t="t" r="r" b="b"/>
            <a:pathLst>
              <a:path w="11382788" h="10689725">
                <a:moveTo>
                  <a:pt x="0" y="0"/>
                </a:moveTo>
                <a:lnTo>
                  <a:pt x="11382788" y="0"/>
                </a:lnTo>
                <a:lnTo>
                  <a:pt x="11382788" y="10689724"/>
                </a:lnTo>
                <a:lnTo>
                  <a:pt x="0" y="10689724"/>
                </a:lnTo>
                <a:lnTo>
                  <a:pt x="0" y="0"/>
                </a:lnTo>
                <a:close/>
              </a:path>
            </a:pathLst>
          </a:custGeom>
          <a:blipFill>
            <a:blip r:embed="rId2">
              <a:alphaModFix amt="8999"/>
            </a:blip>
            <a:stretch>
              <a:fillRect l="-24619" r="-16247"/>
            </a:stretch>
          </a:blipFill>
        </p:spPr>
      </p:sp>
      <p:grpSp>
        <p:nvGrpSpPr>
          <p:cNvPr id="5" name="Group 5"/>
          <p:cNvGrpSpPr/>
          <p:nvPr/>
        </p:nvGrpSpPr>
        <p:grpSpPr>
          <a:xfrm rot="5400000">
            <a:off x="0" y="9378637"/>
            <a:ext cx="938630" cy="938630"/>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7" name="Group 7"/>
          <p:cNvGrpSpPr/>
          <p:nvPr/>
        </p:nvGrpSpPr>
        <p:grpSpPr>
          <a:xfrm rot="5400000">
            <a:off x="938630" y="9378637"/>
            <a:ext cx="938630" cy="938630"/>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grpSp>
        <p:nvGrpSpPr>
          <p:cNvPr id="9" name="Group 9"/>
          <p:cNvGrpSpPr/>
          <p:nvPr/>
        </p:nvGrpSpPr>
        <p:grpSpPr>
          <a:xfrm rot="5400000">
            <a:off x="0" y="8440006"/>
            <a:ext cx="938630" cy="938630"/>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sp>
        <p:nvSpPr>
          <p:cNvPr id="12" name="TextBox 12"/>
          <p:cNvSpPr txBox="1"/>
          <p:nvPr/>
        </p:nvSpPr>
        <p:spPr>
          <a:xfrm>
            <a:off x="457201" y="1763209"/>
            <a:ext cx="10024590" cy="5909310"/>
          </a:xfrm>
          <a:prstGeom prst="rect">
            <a:avLst/>
          </a:prstGeom>
        </p:spPr>
        <p:txBody>
          <a:bodyPr wrap="square" lIns="0" tIns="0" rIns="0" bIns="0" rtlCol="0" anchor="t">
            <a:spAutoFit/>
          </a:bodyPr>
          <a:lstStyle/>
          <a:p>
            <a:pPr marL="685800" indent="-685800">
              <a:buFont typeface="Wingdings" panose="05000000000000000000" pitchFamily="2" charset="2"/>
              <a:buChar char="q"/>
            </a:pPr>
            <a:r>
              <a:rPr lang="en-US" sz="4800" dirty="0" err="1" smtClean="0"/>
              <a:t>Git</a:t>
            </a:r>
            <a:r>
              <a:rPr lang="en-US" sz="4800" dirty="0" smtClean="0"/>
              <a:t> </a:t>
            </a:r>
            <a:r>
              <a:rPr lang="en-US" sz="4800" dirty="0" smtClean="0"/>
              <a:t>Introduction</a:t>
            </a:r>
          </a:p>
          <a:p>
            <a:pPr marL="685800" indent="-685800">
              <a:buFont typeface="Wingdings" panose="05000000000000000000" pitchFamily="2" charset="2"/>
              <a:buChar char="q"/>
            </a:pPr>
            <a:r>
              <a:rPr lang="en-US" sz="4800" dirty="0" smtClean="0"/>
              <a:t>Installation </a:t>
            </a:r>
          </a:p>
          <a:p>
            <a:pPr marL="685800" indent="-685800">
              <a:buFont typeface="Wingdings" panose="05000000000000000000" pitchFamily="2" charset="2"/>
              <a:buChar char="q"/>
            </a:pPr>
            <a:r>
              <a:rPr lang="en-US" sz="4800" dirty="0" err="1" smtClean="0"/>
              <a:t>Git</a:t>
            </a:r>
            <a:r>
              <a:rPr lang="en-US" sz="4800" dirty="0" smtClean="0"/>
              <a:t> </a:t>
            </a:r>
            <a:r>
              <a:rPr lang="en-US" sz="4800" dirty="0" err="1" smtClean="0"/>
              <a:t>Commonds</a:t>
            </a:r>
            <a:endParaRPr lang="en-US" sz="4800" dirty="0" smtClean="0"/>
          </a:p>
          <a:p>
            <a:pPr marL="685800" indent="-685800">
              <a:buFont typeface="Wingdings" panose="05000000000000000000" pitchFamily="2" charset="2"/>
              <a:buChar char="q"/>
            </a:pPr>
            <a:r>
              <a:rPr lang="en-US" sz="4800" dirty="0" err="1" smtClean="0"/>
              <a:t>GitHun</a:t>
            </a:r>
            <a:endParaRPr lang="en-US" sz="4800" dirty="0" smtClean="0"/>
          </a:p>
          <a:p>
            <a:pPr marL="685800" indent="-685800">
              <a:buFont typeface="Wingdings" panose="05000000000000000000" pitchFamily="2" charset="2"/>
              <a:buChar char="q"/>
            </a:pPr>
            <a:r>
              <a:rPr lang="en-US" sz="4800" dirty="0" smtClean="0"/>
              <a:t>Important Interview Preparation</a:t>
            </a:r>
          </a:p>
          <a:p>
            <a:pPr marL="685800" indent="-685800">
              <a:buFont typeface="Wingdings" panose="05000000000000000000" pitchFamily="2" charset="2"/>
              <a:buChar char="q"/>
            </a:pPr>
            <a:r>
              <a:rPr lang="en-US" sz="4800" dirty="0" smtClean="0"/>
              <a:t>Questions </a:t>
            </a:r>
          </a:p>
          <a:p>
            <a:pPr marL="685800" indent="-685800">
              <a:buFont typeface="Wingdings" panose="05000000000000000000" pitchFamily="2" charset="2"/>
              <a:buChar char="q"/>
            </a:pPr>
            <a:endParaRPr lang="en-US" sz="4800" dirty="0" smtClean="0"/>
          </a:p>
          <a:p>
            <a:endParaRPr lang="en-US" sz="4800" dirty="0"/>
          </a:p>
        </p:txBody>
      </p:sp>
      <p:sp>
        <p:nvSpPr>
          <p:cNvPr id="13" name="TextBox 13"/>
          <p:cNvSpPr txBox="1"/>
          <p:nvPr/>
        </p:nvSpPr>
        <p:spPr>
          <a:xfrm>
            <a:off x="12677155" y="8513778"/>
            <a:ext cx="5149364" cy="1436291"/>
          </a:xfrm>
          <a:prstGeom prst="rect">
            <a:avLst/>
          </a:prstGeom>
        </p:spPr>
        <p:txBody>
          <a:bodyPr lIns="0" tIns="0" rIns="0" bIns="0" rtlCol="0" anchor="t">
            <a:spAutoFit/>
          </a:bodyPr>
          <a:lstStyle/>
          <a:p>
            <a:pPr algn="just">
              <a:lnSpc>
                <a:spcPts val="5111"/>
              </a:lnSpc>
            </a:pPr>
            <a:r>
              <a:rPr lang="en-US" sz="3651" dirty="0">
                <a:solidFill>
                  <a:srgbClr val="F4F1ED"/>
                </a:solidFill>
                <a:latin typeface="Public Sans Medium"/>
              </a:rPr>
              <a:t>Technical session by-</a:t>
            </a:r>
          </a:p>
          <a:p>
            <a:pPr marL="0" lvl="0" indent="0">
              <a:lnSpc>
                <a:spcPts val="6091"/>
              </a:lnSpc>
              <a:spcBef>
                <a:spcPct val="0"/>
              </a:spcBef>
            </a:pPr>
            <a:r>
              <a:rPr lang="en-US" sz="4351" dirty="0">
                <a:solidFill>
                  <a:srgbClr val="F4F1ED"/>
                </a:solidFill>
                <a:latin typeface="Public Sans Medium"/>
              </a:rPr>
              <a:t>Mr. </a:t>
            </a:r>
            <a:r>
              <a:rPr lang="en-US" sz="4351" dirty="0" err="1" smtClean="0">
                <a:solidFill>
                  <a:srgbClr val="F4F1ED"/>
                </a:solidFill>
                <a:latin typeface="Public Sans Medium"/>
              </a:rPr>
              <a:t>Sachin</a:t>
            </a:r>
            <a:r>
              <a:rPr lang="en-US" sz="4351" dirty="0" smtClean="0">
                <a:solidFill>
                  <a:srgbClr val="F4F1ED"/>
                </a:solidFill>
                <a:latin typeface="Public Sans Medium"/>
              </a:rPr>
              <a:t> </a:t>
            </a:r>
            <a:r>
              <a:rPr lang="en-US" sz="4351" dirty="0" err="1" smtClean="0">
                <a:solidFill>
                  <a:srgbClr val="F4F1ED"/>
                </a:solidFill>
                <a:latin typeface="Public Sans Medium"/>
              </a:rPr>
              <a:t>Lohar</a:t>
            </a:r>
            <a:endParaRPr lang="en-US" sz="4351" dirty="0">
              <a:solidFill>
                <a:srgbClr val="F4F1ED"/>
              </a:solidFill>
              <a:latin typeface="Public Sans Medium"/>
            </a:endParaRPr>
          </a:p>
        </p:txBody>
      </p:sp>
    </p:spTree>
    <p:extLst>
      <p:ext uri="{BB962C8B-B14F-4D97-AF65-F5344CB8AC3E}">
        <p14:creationId xmlns:p14="http://schemas.microsoft.com/office/powerpoint/2010/main" val="4064323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460375" y="2019300"/>
            <a:ext cx="16031677" cy="5170646"/>
          </a:xfrm>
          <a:prstGeom prst="rect">
            <a:avLst/>
          </a:prstGeom>
          <a:noFill/>
        </p:spPr>
        <p:txBody>
          <a:bodyPr wrap="square" rtlCol="0">
            <a:spAutoFit/>
          </a:bodyPr>
          <a:lstStyle/>
          <a:p>
            <a:pPr algn="just"/>
            <a:r>
              <a:rPr lang="en-US" sz="2400" dirty="0"/>
              <a:t>What is Flutter?</a:t>
            </a:r>
          </a:p>
          <a:p>
            <a:pPr algn="just"/>
            <a:r>
              <a:rPr lang="en-US" sz="2400" dirty="0"/>
              <a:t>In general, creating a mobile application is a very complex and challenging task. There are many frameworks available, which provide excellent features to develop mobile applications. For developing mobile apps, Android provides a native framework based on Java and </a:t>
            </a:r>
            <a:r>
              <a:rPr lang="en-US" sz="2400" dirty="0" err="1"/>
              <a:t>Kotlin</a:t>
            </a:r>
            <a:r>
              <a:rPr lang="en-US" sz="2400" dirty="0"/>
              <a:t> language, while iOS provides a framework based on Objective-C/Swift language. Thus, we need two different languages and frameworks to develop applications for both OS. Today, to overcome form this complexity, there are several frameworks have introduced that support both OS along with desktop apps. These types of the framework are known as cross-platform development tools.</a:t>
            </a:r>
          </a:p>
          <a:p>
            <a:pPr algn="just"/>
            <a:endParaRPr lang="en-US" sz="2400" dirty="0"/>
          </a:p>
          <a:p>
            <a:pPr algn="just"/>
            <a:r>
              <a:rPr lang="en-US" sz="2400" dirty="0"/>
              <a:t>The cross-platform development framework has the ability to write one code and can deploy on the various platform (Android, iOS, and Desktop). It saves a lot of time and development efforts of developers. There are several tools available for cross-platform development, including web-based tools, such as Ionic from Drifty Co. in 2013, </a:t>
            </a:r>
            <a:r>
              <a:rPr lang="en-US" sz="2400" dirty="0" err="1"/>
              <a:t>Phonegap</a:t>
            </a:r>
            <a:r>
              <a:rPr lang="en-US" sz="2400" dirty="0"/>
              <a:t> from Adobe, </a:t>
            </a:r>
            <a:r>
              <a:rPr lang="en-US" sz="2400" dirty="0" err="1"/>
              <a:t>Xamarin</a:t>
            </a:r>
            <a:r>
              <a:rPr lang="en-US" sz="2400" dirty="0"/>
              <a:t> from Microsoft, and React Native form Facebook. Each of these frameworks has varying degrees of success in the mobile industry. In recent, a new framework has introduced in the cross-platform development family named Flutter developed from Google.</a:t>
            </a:r>
          </a:p>
          <a:p>
            <a:endParaRPr lang="en-US" dirty="0"/>
          </a:p>
        </p:txBody>
      </p:sp>
    </p:spTree>
    <p:extLst>
      <p:ext uri="{BB962C8B-B14F-4D97-AF65-F5344CB8AC3E}">
        <p14:creationId xmlns:p14="http://schemas.microsoft.com/office/powerpoint/2010/main" val="523630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460375" y="2019300"/>
            <a:ext cx="16031677" cy="6524863"/>
          </a:xfrm>
          <a:prstGeom prst="rect">
            <a:avLst/>
          </a:prstGeom>
          <a:noFill/>
        </p:spPr>
        <p:txBody>
          <a:bodyPr wrap="square" rtlCol="0">
            <a:spAutoFit/>
          </a:bodyPr>
          <a:lstStyle/>
          <a:p>
            <a:pPr algn="just"/>
            <a:r>
              <a:rPr lang="en-US" sz="4000" dirty="0"/>
              <a:t>Flutter is a UI toolkit for creating fast, beautiful, natively compiled applications for mobile, web, and desktop with one programing language and single codebase. It is free and open-source. It was initially developed from </a:t>
            </a:r>
            <a:r>
              <a:rPr lang="en-US" sz="4000" b="1" dirty="0"/>
              <a:t>Google</a:t>
            </a:r>
            <a:r>
              <a:rPr lang="en-US" sz="4000" dirty="0"/>
              <a:t> and now manages by an </a:t>
            </a:r>
            <a:r>
              <a:rPr lang="en-US" sz="4000" b="1" dirty="0"/>
              <a:t>ECMA</a:t>
            </a:r>
            <a:r>
              <a:rPr lang="en-US" sz="4000" dirty="0"/>
              <a:t> standard. Flutter apps use Dart programming language for creating an app. The </a:t>
            </a:r>
            <a:r>
              <a:rPr lang="en-US" sz="4000" b="1" dirty="0"/>
              <a:t>dart programming</a:t>
            </a:r>
            <a:r>
              <a:rPr lang="en-US" sz="4000" dirty="0"/>
              <a:t> shares several same features as other programming languages, such as </a:t>
            </a:r>
            <a:r>
              <a:rPr lang="en-US" sz="4000" dirty="0" err="1"/>
              <a:t>Kotlin</a:t>
            </a:r>
            <a:r>
              <a:rPr lang="en-US" sz="4000" dirty="0"/>
              <a:t> and Swift, and can be trans-compiled into JavaScript code.</a:t>
            </a:r>
          </a:p>
          <a:p>
            <a:pPr algn="just"/>
            <a:r>
              <a:rPr lang="en-US" sz="4000" dirty="0"/>
              <a:t>Flutter is mainly optimized for 2D mobile apps that can run on both Android and iOS platforms. We can also use it to build full-featured apps, including camera, storage, geolocation, network, third-party SDKs, and more.</a:t>
            </a:r>
          </a:p>
          <a:p>
            <a:endParaRPr lang="en-US" dirty="0"/>
          </a:p>
        </p:txBody>
      </p:sp>
    </p:spTree>
    <p:extLst>
      <p:ext uri="{BB962C8B-B14F-4D97-AF65-F5344CB8AC3E}">
        <p14:creationId xmlns:p14="http://schemas.microsoft.com/office/powerpoint/2010/main" val="1394718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460375" y="2019300"/>
            <a:ext cx="16031677" cy="5786199"/>
          </a:xfrm>
          <a:prstGeom prst="rect">
            <a:avLst/>
          </a:prstGeom>
          <a:noFill/>
        </p:spPr>
        <p:txBody>
          <a:bodyPr wrap="square" rtlCol="0">
            <a:spAutoFit/>
          </a:bodyPr>
          <a:lstStyle/>
          <a:p>
            <a:pPr algn="just"/>
            <a:r>
              <a:rPr lang="en-US" sz="4400" dirty="0"/>
              <a:t>What makes Flutter unique?</a:t>
            </a:r>
          </a:p>
          <a:p>
            <a:pPr algn="just"/>
            <a:r>
              <a:rPr lang="en-US" sz="4400" dirty="0"/>
              <a:t>Flutter is different from other frameworks because it neither uses </a:t>
            </a:r>
            <a:r>
              <a:rPr lang="en-US" sz="4400" b="1" dirty="0" err="1"/>
              <a:t>WebView</a:t>
            </a:r>
            <a:r>
              <a:rPr lang="en-US" sz="4400" dirty="0"/>
              <a:t> nor the </a:t>
            </a:r>
            <a:r>
              <a:rPr lang="en-US" sz="4400" b="1" dirty="0"/>
              <a:t>OEM</a:t>
            </a:r>
            <a:r>
              <a:rPr lang="en-US" sz="4400" dirty="0"/>
              <a:t> widgets that shipped with the device. Instead, it uses its own high-performance rendering engine to draw widgets. It also implements most of its systems such as animation, gesture, and widgets in Dart programing language that allows developers to read, change, replace, or remove things easily. It gives excellent control to the developers</a:t>
            </a:r>
          </a:p>
          <a:p>
            <a:endParaRPr lang="en-US" dirty="0"/>
          </a:p>
        </p:txBody>
      </p:sp>
    </p:spTree>
    <p:extLst>
      <p:ext uri="{BB962C8B-B14F-4D97-AF65-F5344CB8AC3E}">
        <p14:creationId xmlns:p14="http://schemas.microsoft.com/office/powerpoint/2010/main" val="839633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460375" y="2019300"/>
            <a:ext cx="7921625" cy="5293757"/>
          </a:xfrm>
          <a:prstGeom prst="rect">
            <a:avLst/>
          </a:prstGeom>
          <a:noFill/>
        </p:spPr>
        <p:txBody>
          <a:bodyPr wrap="square" rtlCol="0">
            <a:spAutoFit/>
          </a:bodyPr>
          <a:lstStyle/>
          <a:p>
            <a:pPr algn="just"/>
            <a:r>
              <a:rPr lang="en-US" sz="4000" dirty="0"/>
              <a:t>Features of Flutter</a:t>
            </a:r>
          </a:p>
          <a:p>
            <a:pPr algn="just"/>
            <a:r>
              <a:rPr lang="en-US" sz="4000" dirty="0"/>
              <a:t>Flutter gives easy and simple methods to start building beautiful mobile and desktop apps with a rich set of material design and widgets. Here, we are going to discuss its main features for developing the mobile framework.</a:t>
            </a:r>
          </a:p>
          <a:p>
            <a:endParaRPr lang="en-US" dirty="0"/>
          </a:p>
        </p:txBody>
      </p:sp>
      <p:pic>
        <p:nvPicPr>
          <p:cNvPr id="2050" name="Picture 2" descr="Flutter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1991590"/>
            <a:ext cx="8094578" cy="581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9095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301048" y="1633953"/>
            <a:ext cx="16031677" cy="8402300"/>
          </a:xfrm>
          <a:prstGeom prst="rect">
            <a:avLst/>
          </a:prstGeom>
          <a:noFill/>
        </p:spPr>
        <p:txBody>
          <a:bodyPr wrap="square" rtlCol="0">
            <a:spAutoFit/>
          </a:bodyPr>
          <a:lstStyle/>
          <a:p>
            <a:pPr algn="just"/>
            <a:r>
              <a:rPr lang="en-US" sz="3600" dirty="0"/>
              <a:t>Open-Source: Flutter is a free and open-source framework for developing mobile applications.</a:t>
            </a:r>
          </a:p>
          <a:p>
            <a:pPr algn="just"/>
            <a:endParaRPr lang="en-US" sz="3600" dirty="0"/>
          </a:p>
          <a:p>
            <a:pPr algn="just"/>
            <a:r>
              <a:rPr lang="en-US" sz="3600" dirty="0"/>
              <a:t>Cross-platform: This feature allows Flutter to write the code once, maintain, and can run on different platforms. It saves the time, effort, and money of the developers.</a:t>
            </a:r>
          </a:p>
          <a:p>
            <a:pPr algn="just"/>
            <a:endParaRPr lang="en-US" sz="3600" dirty="0"/>
          </a:p>
          <a:p>
            <a:pPr algn="just"/>
            <a:r>
              <a:rPr lang="en-US" sz="3600" dirty="0"/>
              <a:t>Hot Reload: Whenever the developer makes changes in the code, then these changes can be seen instantaneously with Hot Reload. It means the changes immediately visible in the app itself. It is a very handy feature, which allows the developer to fix the bugs instantly.</a:t>
            </a:r>
          </a:p>
          <a:p>
            <a:pPr algn="just"/>
            <a:endParaRPr lang="en-US" sz="3600" dirty="0"/>
          </a:p>
          <a:p>
            <a:pPr algn="just"/>
            <a:r>
              <a:rPr lang="en-US" sz="3600" dirty="0"/>
              <a:t>Accessible Native Features and SDKs: This feature allows the app development process easy and delightful through Flutter's native code, third-party integration, and platform APIs. Thus, we can easily access the SDKs on both platforms.</a:t>
            </a:r>
          </a:p>
          <a:p>
            <a:pPr algn="just"/>
            <a:endParaRPr lang="en-US" sz="3600" dirty="0"/>
          </a:p>
        </p:txBody>
      </p:sp>
    </p:spTree>
    <p:extLst>
      <p:ext uri="{BB962C8B-B14F-4D97-AF65-F5344CB8AC3E}">
        <p14:creationId xmlns:p14="http://schemas.microsoft.com/office/powerpoint/2010/main" val="3974356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1ED"/>
        </a:solidFill>
        <a:effectLst/>
      </p:bgPr>
    </p:bg>
    <p:spTree>
      <p:nvGrpSpPr>
        <p:cNvPr id="1" name=""/>
        <p:cNvGrpSpPr/>
        <p:nvPr/>
      </p:nvGrpSpPr>
      <p:grpSpPr>
        <a:xfrm>
          <a:off x="0" y="0"/>
          <a:ext cx="0" cy="0"/>
          <a:chOff x="0" y="0"/>
          <a:chExt cx="0" cy="0"/>
        </a:xfrm>
      </p:grpSpPr>
      <p:grpSp>
        <p:nvGrpSpPr>
          <p:cNvPr id="2" name="Group 2"/>
          <p:cNvGrpSpPr/>
          <p:nvPr/>
        </p:nvGrpSpPr>
        <p:grpSpPr>
          <a:xfrm>
            <a:off x="-204144" y="-1543050"/>
            <a:ext cx="19090695" cy="3086100"/>
            <a:chOff x="0" y="0"/>
            <a:chExt cx="5028002" cy="812800"/>
          </a:xfrm>
        </p:grpSpPr>
        <p:sp>
          <p:nvSpPr>
            <p:cNvPr id="3" name="Freeform 3"/>
            <p:cNvSpPr/>
            <p:nvPr/>
          </p:nvSpPr>
          <p:spPr>
            <a:xfrm>
              <a:off x="0" y="0"/>
              <a:ext cx="5028002" cy="812800"/>
            </a:xfrm>
            <a:custGeom>
              <a:avLst/>
              <a:gdLst/>
              <a:ahLst/>
              <a:cxnLst/>
              <a:rect l="l" t="t" r="r" b="b"/>
              <a:pathLst>
                <a:path w="5028002" h="812800">
                  <a:moveTo>
                    <a:pt x="0" y="0"/>
                  </a:moveTo>
                  <a:lnTo>
                    <a:pt x="5028002" y="0"/>
                  </a:lnTo>
                  <a:lnTo>
                    <a:pt x="5028002" y="812800"/>
                  </a:lnTo>
                  <a:lnTo>
                    <a:pt x="0" y="81280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grpSp>
        <p:nvGrpSpPr>
          <p:cNvPr id="5" name="Group 5"/>
          <p:cNvGrpSpPr/>
          <p:nvPr/>
        </p:nvGrpSpPr>
        <p:grpSpPr>
          <a:xfrm>
            <a:off x="14533478" y="-1543050"/>
            <a:ext cx="3917149" cy="2857759"/>
            <a:chOff x="0" y="0"/>
            <a:chExt cx="1031677" cy="752661"/>
          </a:xfrm>
        </p:grpSpPr>
        <p:sp>
          <p:nvSpPr>
            <p:cNvPr id="6" name="Freeform 6"/>
            <p:cNvSpPr/>
            <p:nvPr/>
          </p:nvSpPr>
          <p:spPr>
            <a:xfrm>
              <a:off x="0" y="0"/>
              <a:ext cx="1031677" cy="752661"/>
            </a:xfrm>
            <a:custGeom>
              <a:avLst/>
              <a:gdLst/>
              <a:ahLst/>
              <a:cxnLst/>
              <a:rect l="l" t="t" r="r" b="b"/>
              <a:pathLst>
                <a:path w="1031677" h="752661">
                  <a:moveTo>
                    <a:pt x="0" y="0"/>
                  </a:moveTo>
                  <a:lnTo>
                    <a:pt x="1031677" y="0"/>
                  </a:lnTo>
                  <a:lnTo>
                    <a:pt x="1031677" y="752661"/>
                  </a:lnTo>
                  <a:lnTo>
                    <a:pt x="0" y="752661"/>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53"/>
                </a:lnSpc>
              </a:pPr>
              <a:endParaRPr/>
            </a:p>
          </p:txBody>
        </p:sp>
      </p:grpSp>
      <p:sp>
        <p:nvSpPr>
          <p:cNvPr id="8" name="Freeform 8"/>
          <p:cNvSpPr/>
          <p:nvPr/>
        </p:nvSpPr>
        <p:spPr>
          <a:xfrm>
            <a:off x="15192738" y="0"/>
            <a:ext cx="2598630" cy="1314709"/>
          </a:xfrm>
          <a:custGeom>
            <a:avLst/>
            <a:gdLst/>
            <a:ahLst/>
            <a:cxnLst/>
            <a:rect l="l" t="t" r="r" b="b"/>
            <a:pathLst>
              <a:path w="2598630" h="1314709">
                <a:moveTo>
                  <a:pt x="0" y="0"/>
                </a:moveTo>
                <a:lnTo>
                  <a:pt x="2598630" y="0"/>
                </a:lnTo>
                <a:lnTo>
                  <a:pt x="2598630" y="1314709"/>
                </a:lnTo>
                <a:lnTo>
                  <a:pt x="0" y="1314709"/>
                </a:lnTo>
                <a:lnTo>
                  <a:pt x="0" y="0"/>
                </a:lnTo>
                <a:close/>
              </a:path>
            </a:pathLst>
          </a:custGeom>
          <a:blipFill>
            <a:blip r:embed="rId2"/>
            <a:stretch>
              <a:fillRect/>
            </a:stretch>
          </a:blipFill>
        </p:spPr>
      </p:sp>
      <p:grpSp>
        <p:nvGrpSpPr>
          <p:cNvPr id="9" name="Group 9"/>
          <p:cNvGrpSpPr/>
          <p:nvPr/>
        </p:nvGrpSpPr>
        <p:grpSpPr>
          <a:xfrm>
            <a:off x="17178794" y="9177794"/>
            <a:ext cx="554603" cy="5546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1" name="Group 11"/>
          <p:cNvGrpSpPr/>
          <p:nvPr/>
        </p:nvGrpSpPr>
        <p:grpSpPr>
          <a:xfrm>
            <a:off x="17178794" y="8623191"/>
            <a:ext cx="554603" cy="5546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13" name="Group 13"/>
          <p:cNvGrpSpPr/>
          <p:nvPr/>
        </p:nvGrpSpPr>
        <p:grpSpPr>
          <a:xfrm>
            <a:off x="16624191" y="9177794"/>
            <a:ext cx="554603" cy="554603"/>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5" name="Group 15"/>
          <p:cNvGrpSpPr/>
          <p:nvPr/>
        </p:nvGrpSpPr>
        <p:grpSpPr>
          <a:xfrm>
            <a:off x="17733397" y="9732397"/>
            <a:ext cx="554603" cy="554603"/>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17" name="Group 17"/>
          <p:cNvGrpSpPr/>
          <p:nvPr/>
        </p:nvGrpSpPr>
        <p:grpSpPr>
          <a:xfrm>
            <a:off x="17733397" y="9177794"/>
            <a:ext cx="554603" cy="554603"/>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19" name="Group 19"/>
          <p:cNvGrpSpPr/>
          <p:nvPr/>
        </p:nvGrpSpPr>
        <p:grpSpPr>
          <a:xfrm>
            <a:off x="17178794" y="9732397"/>
            <a:ext cx="554603" cy="554603"/>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1E2FD"/>
            </a:solidFill>
          </p:spPr>
        </p:sp>
      </p:grpSp>
      <p:grpSp>
        <p:nvGrpSpPr>
          <p:cNvPr id="21" name="Group 21"/>
          <p:cNvGrpSpPr/>
          <p:nvPr/>
        </p:nvGrpSpPr>
        <p:grpSpPr>
          <a:xfrm>
            <a:off x="17733397" y="8623191"/>
            <a:ext cx="554603" cy="554603"/>
            <a:chOff x="0" y="0"/>
            <a:chExt cx="1913890" cy="1913890"/>
          </a:xfrm>
        </p:grpSpPr>
        <p:sp>
          <p:nvSpPr>
            <p:cNvPr id="22" name="Freeform 2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3" name="Group 23"/>
          <p:cNvGrpSpPr/>
          <p:nvPr/>
        </p:nvGrpSpPr>
        <p:grpSpPr>
          <a:xfrm>
            <a:off x="16624191" y="9732397"/>
            <a:ext cx="554603" cy="554603"/>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4F1ED"/>
            </a:solidFill>
          </p:spPr>
        </p:sp>
      </p:grpSp>
      <p:grpSp>
        <p:nvGrpSpPr>
          <p:cNvPr id="25" name="Group 25"/>
          <p:cNvGrpSpPr/>
          <p:nvPr/>
        </p:nvGrpSpPr>
        <p:grpSpPr>
          <a:xfrm>
            <a:off x="17733397" y="8068587"/>
            <a:ext cx="554603" cy="554603"/>
            <a:chOff x="0" y="0"/>
            <a:chExt cx="1913890" cy="1913890"/>
          </a:xfrm>
        </p:grpSpPr>
        <p:sp>
          <p:nvSpPr>
            <p:cNvPr id="26" name="Freeform 2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667FF"/>
            </a:solidFill>
          </p:spPr>
        </p:sp>
      </p:grpSp>
      <p:grpSp>
        <p:nvGrpSpPr>
          <p:cNvPr id="27" name="Group 27"/>
          <p:cNvGrpSpPr/>
          <p:nvPr/>
        </p:nvGrpSpPr>
        <p:grpSpPr>
          <a:xfrm>
            <a:off x="16069587" y="9732397"/>
            <a:ext cx="554603" cy="554603"/>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BDD"/>
            </a:solidFill>
          </p:spPr>
        </p:sp>
      </p:grpSp>
      <p:sp>
        <p:nvSpPr>
          <p:cNvPr id="30" name="AutoShape 2" descr="Java Introduction - Study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301048" y="1633953"/>
            <a:ext cx="16031677" cy="5632311"/>
          </a:xfrm>
          <a:prstGeom prst="rect">
            <a:avLst/>
          </a:prstGeom>
          <a:noFill/>
        </p:spPr>
        <p:txBody>
          <a:bodyPr wrap="square" rtlCol="0">
            <a:spAutoFit/>
          </a:bodyPr>
          <a:lstStyle/>
          <a:p>
            <a:pPr algn="just"/>
            <a:r>
              <a:rPr lang="en-US" sz="3600" dirty="0"/>
              <a:t>Minimal code: Flutter app is developed by Dart programming language, which uses JIT and AOT compilation to improve the overall start-up time, functioning and accelerates the performance. JIT enhances the development system and refreshes the UI without putting extra effort into building a new one.</a:t>
            </a:r>
          </a:p>
          <a:p>
            <a:pPr algn="just"/>
            <a:endParaRPr lang="en-US" sz="3600" dirty="0"/>
          </a:p>
          <a:p>
            <a:pPr algn="just"/>
            <a:r>
              <a:rPr lang="en-US" sz="3600" dirty="0"/>
              <a:t>Widgets: The Flutter framework offers widgets, which are capable of developing customizable specific designs. Most importantly, Flutter has two sets of widgets: Material Design and Cupertino widgets that help to provide a glitch-free experience on all platforms.</a:t>
            </a:r>
          </a:p>
          <a:p>
            <a:pPr algn="just"/>
            <a:endParaRPr lang="en-US" sz="3600" dirty="0"/>
          </a:p>
        </p:txBody>
      </p:sp>
    </p:spTree>
    <p:extLst>
      <p:ext uri="{BB962C8B-B14F-4D97-AF65-F5344CB8AC3E}">
        <p14:creationId xmlns:p14="http://schemas.microsoft.com/office/powerpoint/2010/main" val="18068938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c02d423-3a9e-408e-b13a-5043f7ffea1d" xsi:nil="true"/>
    <lcf76f155ced4ddcb4097134ff3c332f xmlns="0148d903-83ae-4c6f-b0b4-a983b241915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F8080D245291409B3DC0BF9B2F1536" ma:contentTypeVersion="11" ma:contentTypeDescription="Create a new document." ma:contentTypeScope="" ma:versionID="0f14917574f7a766c598355037e2cb51">
  <xsd:schema xmlns:xsd="http://www.w3.org/2001/XMLSchema" xmlns:xs="http://www.w3.org/2001/XMLSchema" xmlns:p="http://schemas.microsoft.com/office/2006/metadata/properties" xmlns:ns2="0148d903-83ae-4c6f-b0b4-a983b241915d" xmlns:ns3="dc02d423-3a9e-408e-b13a-5043f7ffea1d" targetNamespace="http://schemas.microsoft.com/office/2006/metadata/properties" ma:root="true" ma:fieldsID="53e75e1b02b4680bf8b730603ac1a835" ns2:_="" ns3:_="">
    <xsd:import namespace="0148d903-83ae-4c6f-b0b4-a983b241915d"/>
    <xsd:import namespace="dc02d423-3a9e-408e-b13a-5043f7ffea1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48d903-83ae-4c6f-b0b4-a983b24191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15cc0d2-5f8f-463e-aab0-c26ff0ce6f0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02d423-3a9e-408e-b13a-5043f7ffea1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64b7c287-532d-4bcf-833f-e93b09624143}" ma:internalName="TaxCatchAll" ma:showField="CatchAllData" ma:web="dc02d423-3a9e-408e-b13a-5043f7ffea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1C11E8-1927-44F7-8EB0-32825E6C7B5C}">
  <ds:schemaRefs>
    <ds:schemaRef ds:uri="0148d903-83ae-4c6f-b0b4-a983b241915d"/>
    <ds:schemaRef ds:uri="http://purl.org/dc/elements/1.1/"/>
    <ds:schemaRef ds:uri="http://schemas.microsoft.com/office/infopath/2007/PartnerControls"/>
    <ds:schemaRef ds:uri="http://purl.org/dc/terms/"/>
    <ds:schemaRef ds:uri="http://schemas.openxmlformats.org/package/2006/metadata/core-properties"/>
    <ds:schemaRef ds:uri="dc02d423-3a9e-408e-b13a-5043f7ffea1d"/>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4683579-4701-437B-B609-B30E2667A4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48d903-83ae-4c6f-b0b4-a983b241915d"/>
    <ds:schemaRef ds:uri="dc02d423-3a9e-408e-b13a-5043f7ffea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E528E7-9A7C-448A-927B-430E221F50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662</TotalTime>
  <Words>1655</Words>
  <Application>Microsoft Office PowerPoint</Application>
  <PresentationFormat>Custom</PresentationFormat>
  <Paragraphs>80</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Public Sans Medium</vt:lpstr>
      <vt:lpstr>Poppins Medium</vt:lpstr>
      <vt:lpstr>Calibri</vt:lpstr>
      <vt:lpstr>Roboto Condensed</vt:lpstr>
      <vt:lpstr>Roboto Condensed Bold</vt:lpstr>
      <vt:lpstr>Wingdings</vt:lpstr>
      <vt:lpstr>Public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Warm Welcome to Students of</dc:title>
  <dc:creator>Admin</dc:creator>
  <cp:lastModifiedBy>Admin</cp:lastModifiedBy>
  <cp:revision>55</cp:revision>
  <dcterms:created xsi:type="dcterms:W3CDTF">2006-08-16T00:00:00Z</dcterms:created>
  <dcterms:modified xsi:type="dcterms:W3CDTF">2024-11-16T13:36:37Z</dcterms:modified>
  <dc:identifier>DAForhX0Qcw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0x010100CCF8080D245291409B3DC0BF9B2F1536</vt:lpwstr>
  </property>
</Properties>
</file>